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sldIdLst>
    <p:sldId id="305" r:id="rId2"/>
    <p:sldId id="261" r:id="rId3"/>
    <p:sldId id="306" r:id="rId4"/>
    <p:sldId id="307" r:id="rId5"/>
    <p:sldId id="308" r:id="rId6"/>
    <p:sldId id="309" r:id="rId7"/>
    <p:sldId id="312" r:id="rId8"/>
    <p:sldId id="311" r:id="rId9"/>
    <p:sldId id="310" r:id="rId10"/>
    <p:sldId id="314" r:id="rId11"/>
    <p:sldId id="313" r:id="rId12"/>
    <p:sldId id="315" r:id="rId13"/>
    <p:sldId id="316" r:id="rId14"/>
    <p:sldId id="317" r:id="rId15"/>
    <p:sldId id="318" r:id="rId16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6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 showGuides="1">
      <p:cViewPr varScale="1">
        <p:scale>
          <a:sx n="115" d="100"/>
          <a:sy n="115" d="100"/>
        </p:scale>
        <p:origin x="1312" y="2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978A-E84E-4EC0-8283-DC08EC8088A5}" type="datetimeFigureOut">
              <a:rPr lang="hr-HR" smtClean="0"/>
              <a:t>11.06.2022.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F1F5B-9D70-4AD2-B6D9-6BB5CF74EF8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364702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978A-E84E-4EC0-8283-DC08EC8088A5}" type="datetimeFigureOut">
              <a:rPr lang="hr-HR" smtClean="0"/>
              <a:t>11.06.2022.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F1F5B-9D70-4AD2-B6D9-6BB5CF74EF8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12244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978A-E84E-4EC0-8283-DC08EC8088A5}" type="datetimeFigureOut">
              <a:rPr lang="hr-HR" smtClean="0"/>
              <a:t>11.06.2022.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F1F5B-9D70-4AD2-B6D9-6BB5CF74EF8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118715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>
            <a:spLocks noGrp="1"/>
          </p:cNvSpPr>
          <p:nvPr>
            <p:ph type="body" sz="half" idx="1"/>
          </p:nvPr>
        </p:nvSpPr>
        <p:spPr>
          <a:xfrm>
            <a:off x="604971" y="798227"/>
            <a:ext cx="4843464" cy="4833938"/>
          </a:xfrm>
          <a:prstGeom prst="rect">
            <a:avLst/>
          </a:prstGeom>
        </p:spPr>
        <p:txBody>
          <a:bodyPr lIns="45714" tIns="45714" rIns="45714" bIns="45714" anchor="t"/>
          <a:lstStyle>
            <a:lvl1pPr marL="0" indent="0" defTabSz="914400">
              <a:spcBef>
                <a:spcPts val="600"/>
              </a:spcBef>
              <a:buSzTx/>
              <a:buNone/>
              <a:defRPr sz="4000" b="1">
                <a:solidFill>
                  <a:schemeClr val="accent3">
                    <a:lumOff val="44000"/>
                  </a:schemeClr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12700" defTabSz="914400">
              <a:spcBef>
                <a:spcPts val="600"/>
              </a:spcBef>
              <a:buSzTx/>
              <a:buNone/>
              <a:defRPr sz="4000" b="1">
                <a:solidFill>
                  <a:schemeClr val="accent3">
                    <a:lumOff val="44000"/>
                  </a:schemeClr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12700" defTabSz="914400">
              <a:spcBef>
                <a:spcPts val="600"/>
              </a:spcBef>
              <a:buSzTx/>
              <a:buNone/>
              <a:defRPr sz="4000" b="1">
                <a:solidFill>
                  <a:schemeClr val="accent3">
                    <a:lumOff val="44000"/>
                  </a:schemeClr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12700" defTabSz="914400">
              <a:spcBef>
                <a:spcPts val="600"/>
              </a:spcBef>
              <a:buSzTx/>
              <a:buNone/>
              <a:defRPr sz="4000" b="1">
                <a:solidFill>
                  <a:schemeClr val="accent3">
                    <a:lumOff val="44000"/>
                  </a:schemeClr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12700" defTabSz="914400">
              <a:spcBef>
                <a:spcPts val="600"/>
              </a:spcBef>
              <a:buSzTx/>
              <a:buNone/>
              <a:defRPr sz="4000" b="1">
                <a:solidFill>
                  <a:schemeClr val="accent3">
                    <a:lumOff val="44000"/>
                  </a:schemeClr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rPr lang="hr-HR" noProof="0" dirty="0"/>
              <a:t>Tijelo razine jedan</a:t>
            </a:r>
          </a:p>
          <a:p>
            <a:pPr lvl="1"/>
            <a:r>
              <a:rPr lang="hr-HR" noProof="0" dirty="0"/>
              <a:t>Tijelo razine dva</a:t>
            </a:r>
          </a:p>
          <a:p>
            <a:pPr lvl="2"/>
            <a:r>
              <a:rPr lang="hr-HR" noProof="0" dirty="0"/>
              <a:t>Tijelo razine tri</a:t>
            </a:r>
          </a:p>
          <a:p>
            <a:pPr lvl="3"/>
            <a:r>
              <a:rPr lang="hr-HR" noProof="0" dirty="0"/>
              <a:t>Tijelo razine četiri</a:t>
            </a:r>
          </a:p>
          <a:p>
            <a:pPr lvl="4"/>
            <a:r>
              <a:rPr lang="hr-HR" noProof="0" dirty="0"/>
              <a:t>Tijelo razine pet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5D72AED-66B6-4D8E-9C47-930493610AD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211960" y="5358506"/>
            <a:ext cx="4716016" cy="1402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5770283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978A-E84E-4EC0-8283-DC08EC8088A5}" type="datetimeFigureOut">
              <a:rPr lang="hr-HR" smtClean="0"/>
              <a:t>11.06.2022.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F1F5B-9D70-4AD2-B6D9-6BB5CF74EF8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009090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978A-E84E-4EC0-8283-DC08EC8088A5}" type="datetimeFigureOut">
              <a:rPr lang="hr-HR" smtClean="0"/>
              <a:t>11.06.2022.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F1F5B-9D70-4AD2-B6D9-6BB5CF74EF8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667543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978A-E84E-4EC0-8283-DC08EC8088A5}" type="datetimeFigureOut">
              <a:rPr lang="hr-HR" smtClean="0"/>
              <a:t>11.06.2022.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F1F5B-9D70-4AD2-B6D9-6BB5CF74EF8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386329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978A-E84E-4EC0-8283-DC08EC8088A5}" type="datetimeFigureOut">
              <a:rPr lang="hr-HR" smtClean="0"/>
              <a:t>11.06.2022.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F1F5B-9D70-4AD2-B6D9-6BB5CF74EF8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23913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978A-E84E-4EC0-8283-DC08EC8088A5}" type="datetimeFigureOut">
              <a:rPr lang="hr-HR" smtClean="0"/>
              <a:t>11.06.2022.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F1F5B-9D70-4AD2-B6D9-6BB5CF74EF8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84490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978A-E84E-4EC0-8283-DC08EC8088A5}" type="datetimeFigureOut">
              <a:rPr lang="hr-HR" smtClean="0"/>
              <a:t>11.06.2022.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F1F5B-9D70-4AD2-B6D9-6BB5CF74EF8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389975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978A-E84E-4EC0-8283-DC08EC8088A5}" type="datetimeFigureOut">
              <a:rPr lang="hr-HR" smtClean="0"/>
              <a:t>11.06.2022.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F1F5B-9D70-4AD2-B6D9-6BB5CF74EF8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340346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978A-E84E-4EC0-8283-DC08EC8088A5}" type="datetimeFigureOut">
              <a:rPr lang="hr-HR" smtClean="0"/>
              <a:t>11.06.2022.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F1F5B-9D70-4AD2-B6D9-6BB5CF74EF8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70142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964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6F978A-E84E-4EC0-8283-DC08EC8088A5}" type="datetimeFigureOut">
              <a:rPr lang="hr-HR" smtClean="0"/>
              <a:t>11.06.2022.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BF1F5B-9D70-4AD2-B6D9-6BB5CF74EF8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16466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964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teksta 1"/>
          <p:cNvSpPr>
            <a:spLocks noGrp="1"/>
          </p:cNvSpPr>
          <p:nvPr>
            <p:ph type="body" sz="half" idx="1"/>
          </p:nvPr>
        </p:nvSpPr>
        <p:spPr>
          <a:xfrm>
            <a:off x="604970" y="798227"/>
            <a:ext cx="8081829" cy="4833938"/>
          </a:xfrm>
        </p:spPr>
        <p:txBody>
          <a:bodyPr>
            <a:normAutofit fontScale="92500" lnSpcReduction="20000"/>
          </a:bodyPr>
          <a:lstStyle/>
          <a:p>
            <a:pPr algn="ctr"/>
            <a:endParaRPr lang="hr-HR" dirty="0">
              <a:solidFill>
                <a:srgbClr val="FFC000"/>
              </a:solidFill>
            </a:endParaRPr>
          </a:p>
          <a:p>
            <a:pPr algn="ctr"/>
            <a:r>
              <a:rPr lang="hr-HR" dirty="0">
                <a:solidFill>
                  <a:srgbClr val="FFC000"/>
                </a:solidFill>
              </a:rPr>
              <a:t>RADIONICA ZA ODNOSE S JAVNOŠĆU</a:t>
            </a:r>
          </a:p>
          <a:p>
            <a:pPr algn="ctr"/>
            <a:endParaRPr lang="hr-HR" dirty="0">
              <a:solidFill>
                <a:srgbClr val="FFC000"/>
              </a:solidFill>
            </a:endParaRPr>
          </a:p>
          <a:p>
            <a:pPr algn="r"/>
            <a:endParaRPr lang="hr-HR" sz="2400" b="0" i="1" dirty="0">
              <a:solidFill>
                <a:srgbClr val="FFC000"/>
              </a:solidFill>
            </a:endParaRPr>
          </a:p>
          <a:p>
            <a:pPr algn="r"/>
            <a:endParaRPr lang="hr-HR" sz="2400" b="0" i="1" dirty="0">
              <a:solidFill>
                <a:srgbClr val="FFC000"/>
              </a:solidFill>
            </a:endParaRPr>
          </a:p>
          <a:p>
            <a:pPr algn="r"/>
            <a:endParaRPr lang="hr-HR" sz="2400" b="0" i="1" dirty="0">
              <a:solidFill>
                <a:srgbClr val="FFC000"/>
              </a:solidFill>
            </a:endParaRPr>
          </a:p>
          <a:p>
            <a:pPr algn="r"/>
            <a:endParaRPr lang="hr-HR" sz="2400" b="0" i="1" dirty="0">
              <a:solidFill>
                <a:srgbClr val="FFC000"/>
              </a:solidFill>
            </a:endParaRPr>
          </a:p>
          <a:p>
            <a:pPr algn="r"/>
            <a:r>
              <a:rPr lang="hr-HR" sz="2400" b="0" i="1" dirty="0">
                <a:solidFill>
                  <a:srgbClr val="FFC000"/>
                </a:solidFill>
              </a:rPr>
              <a:t>Karmela Vukov-Colić</a:t>
            </a:r>
          </a:p>
          <a:p>
            <a:pPr algn="ctr"/>
            <a:endParaRPr lang="hr-HR" sz="2400" b="0" i="1" dirty="0">
              <a:solidFill>
                <a:srgbClr val="FFC000"/>
              </a:solidFill>
            </a:endParaRPr>
          </a:p>
          <a:p>
            <a:pPr algn="ctr"/>
            <a:endParaRPr lang="hr-HR" sz="2400" b="0" dirty="0"/>
          </a:p>
          <a:p>
            <a:pPr algn="ctr"/>
            <a:r>
              <a:rPr lang="hr-HR" sz="2000" b="0" dirty="0"/>
              <a:t>DTA, Karlovac, 11. lipnja 2022</a:t>
            </a:r>
            <a:endParaRPr lang="hr-HR" sz="2000" dirty="0"/>
          </a:p>
        </p:txBody>
      </p:sp>
    </p:spTree>
    <p:extLst>
      <p:ext uri="{BB962C8B-B14F-4D97-AF65-F5344CB8AC3E}">
        <p14:creationId xmlns:p14="http://schemas.microsoft.com/office/powerpoint/2010/main" val="664650462"/>
      </p:ext>
    </p:extLst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E9A2142-1BCB-180D-A692-283516FC2DDF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604971" y="798227"/>
            <a:ext cx="7758444" cy="4833938"/>
          </a:xfrm>
        </p:spPr>
        <p:txBody>
          <a:bodyPr/>
          <a:lstStyle/>
          <a:p>
            <a:r>
              <a:rPr lang="en-HR" dirty="0"/>
              <a:t>KAKO MI VIDIMO ROTARY?</a:t>
            </a:r>
          </a:p>
          <a:p>
            <a:endParaRPr lang="en-HR" dirty="0"/>
          </a:p>
          <a:p>
            <a:r>
              <a:rPr lang="en-HR" dirty="0"/>
              <a:t>KAKO DRUGI VIDE ROTARY?</a:t>
            </a:r>
          </a:p>
          <a:p>
            <a:endParaRPr lang="en-HR" dirty="0"/>
          </a:p>
          <a:p>
            <a:r>
              <a:rPr lang="en-HR" dirty="0">
                <a:solidFill>
                  <a:srgbClr val="FFC000"/>
                </a:solidFill>
              </a:rPr>
              <a:t>KAKO BISMO MI ŽELJELI DA DRUGI VIDE ROTARY?</a:t>
            </a:r>
          </a:p>
        </p:txBody>
      </p:sp>
    </p:spTree>
    <p:extLst>
      <p:ext uri="{BB962C8B-B14F-4D97-AF65-F5344CB8AC3E}">
        <p14:creationId xmlns:p14="http://schemas.microsoft.com/office/powerpoint/2010/main" val="3872004923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3B4AE97-7508-B6D0-1D30-92AD63F07C5A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657922" y="775925"/>
            <a:ext cx="7883912" cy="4833938"/>
          </a:xfrm>
        </p:spPr>
        <p:txBody>
          <a:bodyPr/>
          <a:lstStyle/>
          <a:p>
            <a:r>
              <a:rPr lang="en-HR" sz="2800" dirty="0"/>
              <a:t>NAŠI ALATI:</a:t>
            </a:r>
          </a:p>
          <a:p>
            <a:r>
              <a:rPr lang="en-HR" sz="2400" dirty="0">
                <a:solidFill>
                  <a:srgbClr val="FFC000"/>
                </a:solidFill>
              </a:rPr>
              <a:t>OBJAVE ZA MEDIJE</a:t>
            </a:r>
          </a:p>
          <a:p>
            <a:pPr marL="342900" indent="-342900">
              <a:buFontTx/>
              <a:buChar char="-"/>
            </a:pPr>
            <a:r>
              <a:rPr lang="en-GB" sz="2400" dirty="0">
                <a:solidFill>
                  <a:schemeClr val="bg1"/>
                </a:solidFill>
              </a:rPr>
              <a:t>J</a:t>
            </a:r>
            <a:r>
              <a:rPr lang="en-HR" sz="2400" dirty="0">
                <a:solidFill>
                  <a:schemeClr val="bg1"/>
                </a:solidFill>
              </a:rPr>
              <a:t>asan </a:t>
            </a:r>
            <a:r>
              <a:rPr lang="en-GB" sz="2400" dirty="0">
                <a:solidFill>
                  <a:schemeClr val="bg1"/>
                </a:solidFill>
              </a:rPr>
              <a:t>i</a:t>
            </a:r>
            <a:r>
              <a:rPr lang="en-HR" sz="2400" dirty="0">
                <a:solidFill>
                  <a:schemeClr val="bg1"/>
                </a:solidFill>
              </a:rPr>
              <a:t> ne preopširan tekst (5 W)</a:t>
            </a:r>
          </a:p>
          <a:p>
            <a:pPr marL="342900" indent="-342900">
              <a:buFontTx/>
              <a:buChar char="-"/>
            </a:pPr>
            <a:r>
              <a:rPr lang="en-GB" sz="2400" dirty="0">
                <a:solidFill>
                  <a:schemeClr val="bg1"/>
                </a:solidFill>
              </a:rPr>
              <a:t>S</a:t>
            </a:r>
            <a:r>
              <a:rPr lang="en-HR" sz="2400" dirty="0">
                <a:solidFill>
                  <a:schemeClr val="bg1"/>
                </a:solidFill>
              </a:rPr>
              <a:t>adrži sve osnovne informacije </a:t>
            </a:r>
            <a:r>
              <a:rPr lang="en-GB" sz="2400" dirty="0">
                <a:solidFill>
                  <a:schemeClr val="bg1"/>
                </a:solidFill>
              </a:rPr>
              <a:t>i</a:t>
            </a:r>
            <a:r>
              <a:rPr lang="en-HR" sz="2400" dirty="0">
                <a:solidFill>
                  <a:schemeClr val="bg1"/>
                </a:solidFill>
              </a:rPr>
              <a:t> prezentira ih na afirmativan, publici prihvatljiv, način</a:t>
            </a:r>
          </a:p>
          <a:p>
            <a:pPr marL="342900" indent="-342900">
              <a:buFontTx/>
              <a:buChar char="-"/>
            </a:pPr>
            <a:r>
              <a:rPr lang="en-GB" sz="2400" dirty="0">
                <a:solidFill>
                  <a:schemeClr val="bg1"/>
                </a:solidFill>
              </a:rPr>
              <a:t>U</a:t>
            </a:r>
            <a:r>
              <a:rPr lang="en-HR" sz="2400" dirty="0">
                <a:solidFill>
                  <a:schemeClr val="bg1"/>
                </a:solidFill>
              </a:rPr>
              <a:t>z tekst uvijek priložiti kvalitetne fotografije </a:t>
            </a:r>
          </a:p>
          <a:p>
            <a:pPr marL="342900" indent="-342900">
              <a:buFontTx/>
              <a:buChar char="-"/>
            </a:pPr>
            <a:r>
              <a:rPr lang="en-GB" sz="2400" dirty="0" err="1">
                <a:solidFill>
                  <a:schemeClr val="bg1"/>
                </a:solidFill>
              </a:rPr>
              <a:t>Napraviti</a:t>
            </a:r>
            <a:r>
              <a:rPr lang="en-GB" sz="2400" dirty="0">
                <a:solidFill>
                  <a:schemeClr val="bg1"/>
                </a:solidFill>
              </a:rPr>
              <a:t> </a:t>
            </a:r>
            <a:r>
              <a:rPr lang="en-GB" sz="2400" dirty="0" err="1">
                <a:solidFill>
                  <a:schemeClr val="bg1"/>
                </a:solidFill>
              </a:rPr>
              <a:t>listu</a:t>
            </a:r>
            <a:r>
              <a:rPr lang="en-GB" sz="2400" dirty="0">
                <a:solidFill>
                  <a:schemeClr val="bg1"/>
                </a:solidFill>
              </a:rPr>
              <a:t> </a:t>
            </a:r>
            <a:r>
              <a:rPr lang="en-GB" sz="2400" dirty="0" err="1">
                <a:solidFill>
                  <a:schemeClr val="bg1"/>
                </a:solidFill>
              </a:rPr>
              <a:t>prihvatljivih</a:t>
            </a:r>
            <a:r>
              <a:rPr lang="en-GB" sz="2400" dirty="0">
                <a:solidFill>
                  <a:schemeClr val="bg1"/>
                </a:solidFill>
              </a:rPr>
              <a:t> </a:t>
            </a:r>
            <a:r>
              <a:rPr lang="en-GB" sz="2400" dirty="0" err="1">
                <a:solidFill>
                  <a:schemeClr val="bg1"/>
                </a:solidFill>
              </a:rPr>
              <a:t>i</a:t>
            </a:r>
            <a:r>
              <a:rPr lang="en-GB" sz="2400" dirty="0">
                <a:solidFill>
                  <a:schemeClr val="bg1"/>
                </a:solidFill>
              </a:rPr>
              <a:t> </a:t>
            </a:r>
            <a:r>
              <a:rPr lang="en-GB" sz="2400" dirty="0" err="1">
                <a:solidFill>
                  <a:schemeClr val="bg1"/>
                </a:solidFill>
              </a:rPr>
              <a:t>dobronamjernih</a:t>
            </a:r>
            <a:r>
              <a:rPr lang="en-GB" sz="2400" dirty="0">
                <a:solidFill>
                  <a:schemeClr val="bg1"/>
                </a:solidFill>
              </a:rPr>
              <a:t> </a:t>
            </a:r>
            <a:r>
              <a:rPr lang="en-GB" sz="2400" dirty="0" err="1">
                <a:solidFill>
                  <a:schemeClr val="bg1"/>
                </a:solidFill>
              </a:rPr>
              <a:t>medija</a:t>
            </a:r>
            <a:r>
              <a:rPr lang="en-GB" sz="2400" dirty="0">
                <a:solidFill>
                  <a:schemeClr val="bg1"/>
                </a:solidFill>
              </a:rPr>
              <a:t> </a:t>
            </a:r>
            <a:r>
              <a:rPr lang="en-GB" sz="2400" dirty="0" err="1">
                <a:solidFill>
                  <a:schemeClr val="bg1"/>
                </a:solidFill>
              </a:rPr>
              <a:t>i</a:t>
            </a:r>
            <a:r>
              <a:rPr lang="en-GB" sz="2400" dirty="0">
                <a:solidFill>
                  <a:schemeClr val="bg1"/>
                </a:solidFill>
              </a:rPr>
              <a:t> </a:t>
            </a:r>
            <a:r>
              <a:rPr lang="en-GB" sz="2400" dirty="0" err="1">
                <a:solidFill>
                  <a:schemeClr val="bg1"/>
                </a:solidFill>
              </a:rPr>
              <a:t>objave</a:t>
            </a:r>
            <a:r>
              <a:rPr lang="en-GB" sz="2400" dirty="0">
                <a:solidFill>
                  <a:schemeClr val="bg1"/>
                </a:solidFill>
              </a:rPr>
              <a:t> </a:t>
            </a:r>
            <a:r>
              <a:rPr lang="en-GB" sz="2400" dirty="0" err="1">
                <a:solidFill>
                  <a:schemeClr val="bg1"/>
                </a:solidFill>
              </a:rPr>
              <a:t>redovito</a:t>
            </a:r>
            <a:r>
              <a:rPr lang="en-GB" sz="2400" dirty="0">
                <a:solidFill>
                  <a:schemeClr val="bg1"/>
                </a:solidFill>
              </a:rPr>
              <a:t> </a:t>
            </a:r>
            <a:r>
              <a:rPr lang="en-GB" sz="2400" dirty="0" err="1">
                <a:solidFill>
                  <a:schemeClr val="bg1"/>
                </a:solidFill>
              </a:rPr>
              <a:t>slati</a:t>
            </a:r>
            <a:r>
              <a:rPr lang="en-GB" sz="2400" dirty="0">
                <a:solidFill>
                  <a:schemeClr val="bg1"/>
                </a:solidFill>
              </a:rPr>
              <a:t> </a:t>
            </a:r>
            <a:r>
              <a:rPr lang="en-GB" sz="2400" dirty="0" err="1">
                <a:solidFill>
                  <a:schemeClr val="bg1"/>
                </a:solidFill>
              </a:rPr>
              <a:t>na</a:t>
            </a:r>
            <a:r>
              <a:rPr lang="en-GB" sz="2400" dirty="0">
                <a:solidFill>
                  <a:schemeClr val="bg1"/>
                </a:solidFill>
              </a:rPr>
              <a:t> </a:t>
            </a:r>
            <a:r>
              <a:rPr lang="en-GB" sz="2400" dirty="0" err="1">
                <a:solidFill>
                  <a:schemeClr val="bg1"/>
                </a:solidFill>
              </a:rPr>
              <a:t>sve</a:t>
            </a:r>
            <a:r>
              <a:rPr lang="en-GB" sz="2400" dirty="0">
                <a:solidFill>
                  <a:schemeClr val="bg1"/>
                </a:solidFill>
              </a:rPr>
              <a:t> </a:t>
            </a:r>
            <a:r>
              <a:rPr lang="en-GB" sz="2400" dirty="0" err="1">
                <a:solidFill>
                  <a:schemeClr val="bg1"/>
                </a:solidFill>
              </a:rPr>
              <a:t>adrese</a:t>
            </a:r>
            <a:r>
              <a:rPr lang="en-GB" sz="2400" dirty="0">
                <a:solidFill>
                  <a:schemeClr val="bg1"/>
                </a:solidFill>
              </a:rPr>
              <a:t> s </a:t>
            </a:r>
            <a:r>
              <a:rPr lang="en-GB" sz="2400" dirty="0" err="1">
                <a:solidFill>
                  <a:schemeClr val="bg1"/>
                </a:solidFill>
              </a:rPr>
              <a:t>liste</a:t>
            </a:r>
            <a:endParaRPr lang="en-GB" sz="2400" dirty="0">
              <a:solidFill>
                <a:schemeClr val="bg1"/>
              </a:solidFill>
            </a:endParaRPr>
          </a:p>
          <a:p>
            <a:pPr marL="342900" indent="-342900">
              <a:buFontTx/>
              <a:buChar char="-"/>
            </a:pPr>
            <a:r>
              <a:rPr lang="en-GB" sz="2400" dirty="0" err="1">
                <a:solidFill>
                  <a:schemeClr val="bg1"/>
                </a:solidFill>
              </a:rPr>
              <a:t>Upoznati</a:t>
            </a:r>
            <a:r>
              <a:rPr lang="en-GB" sz="2400" dirty="0">
                <a:solidFill>
                  <a:schemeClr val="bg1"/>
                </a:solidFill>
              </a:rPr>
              <a:t> </a:t>
            </a:r>
            <a:r>
              <a:rPr lang="en-GB" sz="2400" dirty="0" err="1">
                <a:solidFill>
                  <a:schemeClr val="bg1"/>
                </a:solidFill>
              </a:rPr>
              <a:t>novinare</a:t>
            </a:r>
            <a:r>
              <a:rPr lang="en-GB" sz="2400" dirty="0">
                <a:solidFill>
                  <a:schemeClr val="bg1"/>
                </a:solidFill>
              </a:rPr>
              <a:t>, </a:t>
            </a:r>
            <a:r>
              <a:rPr lang="en-GB" sz="2400" dirty="0" err="1">
                <a:solidFill>
                  <a:schemeClr val="bg1"/>
                </a:solidFill>
              </a:rPr>
              <a:t>pozivati</a:t>
            </a:r>
            <a:r>
              <a:rPr lang="en-GB" sz="2400" dirty="0">
                <a:solidFill>
                  <a:schemeClr val="bg1"/>
                </a:solidFill>
              </a:rPr>
              <a:t> </a:t>
            </a:r>
            <a:r>
              <a:rPr lang="en-GB" sz="2400" dirty="0" err="1">
                <a:solidFill>
                  <a:schemeClr val="bg1"/>
                </a:solidFill>
              </a:rPr>
              <a:t>ih</a:t>
            </a:r>
            <a:r>
              <a:rPr lang="en-GB" sz="2400" dirty="0">
                <a:solidFill>
                  <a:schemeClr val="bg1"/>
                </a:solidFill>
              </a:rPr>
              <a:t> </a:t>
            </a:r>
            <a:r>
              <a:rPr lang="en-GB" sz="2400" dirty="0" err="1">
                <a:solidFill>
                  <a:schemeClr val="bg1"/>
                </a:solidFill>
              </a:rPr>
              <a:t>na</a:t>
            </a:r>
            <a:r>
              <a:rPr lang="en-GB" sz="2400" dirty="0">
                <a:solidFill>
                  <a:schemeClr val="bg1"/>
                </a:solidFill>
              </a:rPr>
              <a:t> </a:t>
            </a:r>
            <a:r>
              <a:rPr lang="en-GB" sz="2400" dirty="0" err="1">
                <a:solidFill>
                  <a:schemeClr val="bg1"/>
                </a:solidFill>
              </a:rPr>
              <a:t>naše</a:t>
            </a:r>
            <a:r>
              <a:rPr lang="en-GB" sz="2400" dirty="0">
                <a:solidFill>
                  <a:schemeClr val="bg1"/>
                </a:solidFill>
              </a:rPr>
              <a:t> </a:t>
            </a:r>
            <a:r>
              <a:rPr lang="en-GB" sz="2400" dirty="0" err="1">
                <a:solidFill>
                  <a:schemeClr val="bg1"/>
                </a:solidFill>
              </a:rPr>
              <a:t>manifestacije</a:t>
            </a:r>
            <a:r>
              <a:rPr lang="en-GB" sz="2400" dirty="0">
                <a:solidFill>
                  <a:schemeClr val="bg1"/>
                </a:solidFill>
              </a:rPr>
              <a:t>, </a:t>
            </a:r>
            <a:r>
              <a:rPr lang="en-GB" sz="2400" dirty="0" err="1">
                <a:solidFill>
                  <a:schemeClr val="bg1"/>
                </a:solidFill>
              </a:rPr>
              <a:t>uključiti</a:t>
            </a:r>
            <a:r>
              <a:rPr lang="en-GB" sz="2400" dirty="0">
                <a:solidFill>
                  <a:schemeClr val="bg1"/>
                </a:solidFill>
              </a:rPr>
              <a:t> </a:t>
            </a:r>
            <a:r>
              <a:rPr lang="en-GB" sz="2400" dirty="0" err="1">
                <a:solidFill>
                  <a:schemeClr val="bg1"/>
                </a:solidFill>
              </a:rPr>
              <a:t>ih</a:t>
            </a:r>
            <a:r>
              <a:rPr lang="en-GB" sz="2400" dirty="0">
                <a:solidFill>
                  <a:schemeClr val="bg1"/>
                </a:solidFill>
              </a:rPr>
              <a:t> I </a:t>
            </a:r>
            <a:r>
              <a:rPr lang="en-GB" sz="2400" dirty="0" err="1">
                <a:solidFill>
                  <a:schemeClr val="bg1"/>
                </a:solidFill>
              </a:rPr>
              <a:t>osobno</a:t>
            </a:r>
            <a:r>
              <a:rPr lang="en-GB" sz="2400" dirty="0">
                <a:solidFill>
                  <a:schemeClr val="bg1"/>
                </a:solidFill>
              </a:rPr>
              <a:t> u </a:t>
            </a:r>
            <a:r>
              <a:rPr lang="en-GB" sz="2400" dirty="0" err="1">
                <a:solidFill>
                  <a:schemeClr val="bg1"/>
                </a:solidFill>
              </a:rPr>
              <a:t>stvaranje</a:t>
            </a:r>
            <a:r>
              <a:rPr lang="en-GB" sz="2400" dirty="0">
                <a:solidFill>
                  <a:schemeClr val="bg1"/>
                </a:solidFill>
              </a:rPr>
              <a:t> </a:t>
            </a:r>
            <a:r>
              <a:rPr lang="en-GB" sz="2400" dirty="0" err="1">
                <a:solidFill>
                  <a:schemeClr val="bg1"/>
                </a:solidFill>
              </a:rPr>
              <a:t>pozitivne</a:t>
            </a:r>
            <a:r>
              <a:rPr lang="en-GB" sz="2400" dirty="0">
                <a:solidFill>
                  <a:schemeClr val="bg1"/>
                </a:solidFill>
              </a:rPr>
              <a:t> </a:t>
            </a:r>
            <a:r>
              <a:rPr lang="en-GB" sz="2400" dirty="0" err="1">
                <a:solidFill>
                  <a:schemeClr val="bg1"/>
                </a:solidFill>
              </a:rPr>
              <a:t>slike</a:t>
            </a:r>
            <a:r>
              <a:rPr lang="en-GB" sz="2400" dirty="0">
                <a:solidFill>
                  <a:schemeClr val="bg1"/>
                </a:solidFill>
              </a:rPr>
              <a:t> o </a:t>
            </a:r>
            <a:r>
              <a:rPr lang="en-GB" sz="2400" dirty="0" err="1">
                <a:solidFill>
                  <a:schemeClr val="bg1"/>
                </a:solidFill>
              </a:rPr>
              <a:t>Rotariju</a:t>
            </a:r>
            <a:endParaRPr lang="en-HR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3743905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CBF6C9A-A08E-3893-24B7-D8B0959C1EA0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604971" y="798227"/>
            <a:ext cx="7501966" cy="4833938"/>
          </a:xfrm>
        </p:spPr>
        <p:txBody>
          <a:bodyPr>
            <a:normAutofit fontScale="85000" lnSpcReduction="20000"/>
          </a:bodyPr>
          <a:lstStyle/>
          <a:p>
            <a:r>
              <a:rPr lang="en-HR" sz="2800" dirty="0">
                <a:solidFill>
                  <a:srgbClr val="FFC000"/>
                </a:solidFill>
              </a:rPr>
              <a:t>OBJAVE NA DRUŠTVENIM MREŽAMA</a:t>
            </a:r>
          </a:p>
          <a:p>
            <a:endParaRPr lang="en-HR" sz="2800" dirty="0">
              <a:solidFill>
                <a:srgbClr val="FFC000"/>
              </a:solidFill>
            </a:endParaRPr>
          </a:p>
          <a:p>
            <a:pPr marL="457200" indent="-457200">
              <a:buFontTx/>
              <a:buChar char="-"/>
            </a:pPr>
            <a:r>
              <a:rPr lang="en-GB" sz="2800" dirty="0"/>
              <a:t>U</a:t>
            </a:r>
            <a:r>
              <a:rPr lang="en-HR" sz="2800" dirty="0"/>
              <a:t>vijek afirmativne</a:t>
            </a:r>
          </a:p>
          <a:p>
            <a:pPr marL="457200" indent="-457200">
              <a:buFontTx/>
              <a:buChar char="-"/>
            </a:pPr>
            <a:r>
              <a:rPr lang="en-GB" sz="2800" dirty="0" err="1"/>
              <a:t>Kratki</a:t>
            </a:r>
            <a:r>
              <a:rPr lang="en-GB" sz="2800" dirty="0"/>
              <a:t> </a:t>
            </a:r>
            <a:r>
              <a:rPr lang="en-GB" sz="2800" dirty="0" err="1"/>
              <a:t>tekst</a:t>
            </a:r>
            <a:r>
              <a:rPr lang="en-GB" sz="2800" dirty="0"/>
              <a:t> (5W) s </a:t>
            </a:r>
            <a:r>
              <a:rPr lang="en-GB" sz="2800" dirty="0" err="1"/>
              <a:t>jasnom</a:t>
            </a:r>
            <a:r>
              <a:rPr lang="en-GB" sz="2800" dirty="0"/>
              <a:t> </a:t>
            </a:r>
            <a:r>
              <a:rPr lang="en-GB" sz="2800" dirty="0" err="1"/>
              <a:t>informacijom</a:t>
            </a:r>
            <a:endParaRPr lang="en-GB" sz="2800" dirty="0"/>
          </a:p>
          <a:p>
            <a:pPr marL="457200" indent="-457200">
              <a:buFontTx/>
              <a:buChar char="-"/>
            </a:pPr>
            <a:r>
              <a:rPr lang="en-GB" sz="2800" dirty="0" err="1"/>
              <a:t>Kvalitetne</a:t>
            </a:r>
            <a:r>
              <a:rPr lang="en-GB" sz="2800" dirty="0"/>
              <a:t> </a:t>
            </a:r>
            <a:r>
              <a:rPr lang="en-GB" sz="2800" dirty="0" err="1"/>
              <a:t>fotografije</a:t>
            </a:r>
            <a:r>
              <a:rPr lang="en-GB" sz="2800" dirty="0"/>
              <a:t> </a:t>
            </a:r>
            <a:r>
              <a:rPr lang="en-GB" sz="2800" dirty="0" err="1"/>
              <a:t>zanimljive</a:t>
            </a:r>
            <a:r>
              <a:rPr lang="en-GB" sz="2800" dirty="0"/>
              <a:t> </a:t>
            </a:r>
            <a:r>
              <a:rPr lang="en-GB" sz="2800" dirty="0" err="1"/>
              <a:t>širokoj</a:t>
            </a:r>
            <a:r>
              <a:rPr lang="en-GB" sz="2800" dirty="0"/>
              <a:t> </a:t>
            </a:r>
            <a:r>
              <a:rPr lang="en-GB" sz="2800" dirty="0" err="1"/>
              <a:t>publici</a:t>
            </a:r>
            <a:endParaRPr lang="en-GB" sz="2800" dirty="0"/>
          </a:p>
          <a:p>
            <a:pPr marL="457200" indent="-457200">
              <a:buFontTx/>
              <a:buChar char="-"/>
            </a:pPr>
            <a:r>
              <a:rPr lang="en-GB" sz="2800" dirty="0" err="1"/>
              <a:t>Kratki</a:t>
            </a:r>
            <a:r>
              <a:rPr lang="en-GB" sz="2800" dirty="0"/>
              <a:t> video </a:t>
            </a:r>
            <a:r>
              <a:rPr lang="en-GB" sz="2800" dirty="0" err="1"/>
              <a:t>klipovi</a:t>
            </a:r>
            <a:endParaRPr lang="en-GB" sz="2800" dirty="0"/>
          </a:p>
          <a:p>
            <a:pPr marL="457200" indent="-457200">
              <a:buFontTx/>
              <a:buChar char="-"/>
            </a:pPr>
            <a:r>
              <a:rPr lang="en-GB" sz="2800" dirty="0" err="1"/>
              <a:t>Snimljene</a:t>
            </a:r>
            <a:r>
              <a:rPr lang="en-GB" sz="2800" dirty="0"/>
              <a:t> </a:t>
            </a:r>
            <a:r>
              <a:rPr lang="en-GB" sz="2800" dirty="0" err="1"/>
              <a:t>izjave</a:t>
            </a:r>
            <a:r>
              <a:rPr lang="en-GB" sz="2800" dirty="0"/>
              <a:t> </a:t>
            </a:r>
            <a:r>
              <a:rPr lang="en-GB" sz="2800" dirty="0" err="1"/>
              <a:t>sudionika</a:t>
            </a:r>
            <a:endParaRPr lang="en-GB" sz="2800" dirty="0"/>
          </a:p>
          <a:p>
            <a:pPr marL="457200" indent="-457200">
              <a:buFontTx/>
              <a:buChar char="-"/>
            </a:pPr>
            <a:r>
              <a:rPr lang="en-GB" sz="2800" dirty="0"/>
              <a:t>Bez </a:t>
            </a:r>
            <a:r>
              <a:rPr lang="en-GB" sz="2800" dirty="0" err="1"/>
              <a:t>vrijeđanja</a:t>
            </a:r>
            <a:r>
              <a:rPr lang="en-GB" sz="2800" dirty="0"/>
              <a:t> </a:t>
            </a:r>
            <a:r>
              <a:rPr lang="en-GB" sz="2800" dirty="0" err="1"/>
              <a:t>bilo</a:t>
            </a:r>
            <a:r>
              <a:rPr lang="en-GB" sz="2800" dirty="0"/>
              <a:t> </a:t>
            </a:r>
            <a:r>
              <a:rPr lang="en-GB" sz="2800" dirty="0" err="1"/>
              <a:t>kojeg</a:t>
            </a:r>
            <a:r>
              <a:rPr lang="en-GB" sz="2800" dirty="0"/>
              <a:t> </a:t>
            </a:r>
            <a:r>
              <a:rPr lang="en-GB" sz="2800" dirty="0" err="1"/>
              <a:t>sudionika</a:t>
            </a:r>
            <a:endParaRPr lang="en-GB" sz="2800" dirty="0"/>
          </a:p>
          <a:p>
            <a:pPr marL="457200" indent="-457200">
              <a:buFontTx/>
              <a:buChar char="-"/>
            </a:pPr>
            <a:r>
              <a:rPr lang="en-GB" sz="2800" dirty="0" err="1"/>
              <a:t>Čuvati</a:t>
            </a:r>
            <a:r>
              <a:rPr lang="en-GB" sz="2800" dirty="0"/>
              <a:t> </a:t>
            </a:r>
            <a:r>
              <a:rPr lang="en-GB" sz="2800" dirty="0" err="1"/>
              <a:t>svoj</a:t>
            </a:r>
            <a:r>
              <a:rPr lang="en-GB" sz="2800" dirty="0"/>
              <a:t> </a:t>
            </a:r>
            <a:r>
              <a:rPr lang="en-GB" sz="2800" dirty="0" err="1"/>
              <a:t>i</a:t>
            </a:r>
            <a:r>
              <a:rPr lang="en-GB" sz="2800" dirty="0"/>
              <a:t> </a:t>
            </a:r>
            <a:r>
              <a:rPr lang="en-GB" sz="2800" dirty="0" err="1"/>
              <a:t>tuđi</a:t>
            </a:r>
            <a:r>
              <a:rPr lang="en-GB" sz="2800" dirty="0"/>
              <a:t> </a:t>
            </a:r>
            <a:r>
              <a:rPr lang="en-GB" sz="2800" dirty="0" err="1"/>
              <a:t>dignitet</a:t>
            </a:r>
            <a:endParaRPr lang="en-GB" sz="2800" dirty="0"/>
          </a:p>
          <a:p>
            <a:pPr marL="457200" indent="-457200">
              <a:buFontTx/>
              <a:buChar char="-"/>
            </a:pPr>
            <a:r>
              <a:rPr lang="en-GB" sz="2800" dirty="0" err="1"/>
              <a:t>Koristiti</a:t>
            </a:r>
            <a:r>
              <a:rPr lang="en-GB" sz="2800" dirty="0"/>
              <a:t> # </a:t>
            </a:r>
          </a:p>
          <a:p>
            <a:pPr marL="457200" indent="-457200">
              <a:buFontTx/>
              <a:buChar char="-"/>
            </a:pPr>
            <a:r>
              <a:rPr lang="en-GB" sz="2800" dirty="0"/>
              <a:t>Po </a:t>
            </a:r>
            <a:r>
              <a:rPr lang="en-GB" sz="2800" dirty="0" err="1"/>
              <a:t>potrebi</a:t>
            </a:r>
            <a:r>
              <a:rPr lang="en-GB" sz="2800" dirty="0"/>
              <a:t> </a:t>
            </a:r>
            <a:r>
              <a:rPr lang="en-GB" sz="2800" dirty="0" err="1"/>
              <a:t>koristiti</a:t>
            </a:r>
            <a:r>
              <a:rPr lang="en-GB" sz="2800" dirty="0"/>
              <a:t> </a:t>
            </a:r>
            <a:r>
              <a:rPr lang="en-GB" sz="2800" dirty="0" err="1"/>
              <a:t>plaćene</a:t>
            </a:r>
            <a:r>
              <a:rPr lang="en-GB" sz="2800" dirty="0"/>
              <a:t> </a:t>
            </a:r>
            <a:r>
              <a:rPr lang="en-GB" sz="2800" dirty="0" err="1"/>
              <a:t>objave</a:t>
            </a:r>
            <a:endParaRPr lang="en-GB" sz="2800" dirty="0"/>
          </a:p>
          <a:p>
            <a:pPr marL="457200" indent="-457200">
              <a:buFontTx/>
              <a:buChar char="-"/>
            </a:pPr>
            <a:r>
              <a:rPr lang="en-GB" sz="2800" dirty="0" err="1"/>
              <a:t>Korištenje</a:t>
            </a:r>
            <a:r>
              <a:rPr lang="en-GB" sz="2800" dirty="0"/>
              <a:t> </a:t>
            </a:r>
            <a:r>
              <a:rPr lang="en-GB" sz="2800" dirty="0" err="1"/>
              <a:t>teasera</a:t>
            </a:r>
            <a:r>
              <a:rPr lang="en-GB" sz="2800" dirty="0"/>
              <a:t>, </a:t>
            </a:r>
            <a:r>
              <a:rPr lang="en-GB" sz="2800" dirty="0" err="1"/>
              <a:t>najava</a:t>
            </a:r>
            <a:r>
              <a:rPr lang="en-GB" sz="2800" dirty="0"/>
              <a:t> </a:t>
            </a:r>
            <a:r>
              <a:rPr lang="en-GB" sz="2800" dirty="0" err="1"/>
              <a:t>događanja</a:t>
            </a:r>
            <a:r>
              <a:rPr lang="en-GB" sz="2800" dirty="0"/>
              <a:t> </a:t>
            </a:r>
            <a:r>
              <a:rPr lang="en-GB" sz="2800" dirty="0" err="1"/>
              <a:t>i</a:t>
            </a:r>
            <a:r>
              <a:rPr lang="en-GB" sz="2800" dirty="0"/>
              <a:t> </a:t>
            </a:r>
            <a:r>
              <a:rPr lang="en-GB" sz="2800" dirty="0" err="1"/>
              <a:t>dr.</a:t>
            </a:r>
            <a:endParaRPr lang="en-HR" sz="2800" dirty="0"/>
          </a:p>
        </p:txBody>
      </p:sp>
    </p:spTree>
    <p:extLst>
      <p:ext uri="{BB962C8B-B14F-4D97-AF65-F5344CB8AC3E}">
        <p14:creationId xmlns:p14="http://schemas.microsoft.com/office/powerpoint/2010/main" val="1867472433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47E20CA-B66B-724B-F089-D6671CB10C9E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535260" y="787076"/>
            <a:ext cx="7716642" cy="4833938"/>
          </a:xfrm>
        </p:spPr>
        <p:txBody>
          <a:bodyPr>
            <a:normAutofit/>
          </a:bodyPr>
          <a:lstStyle/>
          <a:p>
            <a:r>
              <a:rPr lang="en-HR" sz="2800" dirty="0"/>
              <a:t>Ne zaboravimo:</a:t>
            </a:r>
          </a:p>
          <a:p>
            <a:endParaRPr lang="en-HR" sz="2800" dirty="0"/>
          </a:p>
          <a:p>
            <a:pPr algn="ctr"/>
            <a:r>
              <a:rPr lang="en-HR" sz="2800" dirty="0">
                <a:solidFill>
                  <a:srgbClr val="FFC000"/>
                </a:solidFill>
              </a:rPr>
              <a:t>Cilj odnosa s javnošću</a:t>
            </a:r>
          </a:p>
          <a:p>
            <a:pPr algn="ctr"/>
            <a:r>
              <a:rPr lang="en-HR" sz="2800" dirty="0">
                <a:solidFill>
                  <a:srgbClr val="FFC000"/>
                </a:solidFill>
              </a:rPr>
              <a:t>neće se temeljiti na postizanju neposrednog uspjeha, već je on uvijek usmjeren na dugoročnu korist.</a:t>
            </a:r>
          </a:p>
          <a:p>
            <a:endParaRPr lang="en-HR" sz="2800" dirty="0">
              <a:solidFill>
                <a:srgbClr val="FFC000"/>
              </a:solidFill>
            </a:endParaRPr>
          </a:p>
          <a:p>
            <a:pPr algn="ctr"/>
            <a:r>
              <a:rPr lang="en-HR" sz="2000" b="0" dirty="0"/>
              <a:t>Kreirajmo stoga objave koje će biti, iako možda ne više aktualne, prihvatljive </a:t>
            </a:r>
            <a:r>
              <a:rPr lang="en-GB" sz="2000" b="0" dirty="0"/>
              <a:t>i</a:t>
            </a:r>
            <a:r>
              <a:rPr lang="en-HR" sz="2000" b="0" dirty="0"/>
              <a:t> interesantne </a:t>
            </a:r>
            <a:r>
              <a:rPr lang="en-GB" sz="2000" b="0" dirty="0"/>
              <a:t>i</a:t>
            </a:r>
            <a:r>
              <a:rPr lang="en-HR" sz="2000" b="0" dirty="0"/>
              <a:t> za 5 godina.</a:t>
            </a:r>
          </a:p>
          <a:p>
            <a:endParaRPr lang="en-HR" dirty="0"/>
          </a:p>
        </p:txBody>
      </p:sp>
    </p:spTree>
    <p:extLst>
      <p:ext uri="{BB962C8B-B14F-4D97-AF65-F5344CB8AC3E}">
        <p14:creationId xmlns:p14="http://schemas.microsoft.com/office/powerpoint/2010/main" val="3007165211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8CF3EF2-993C-ADAB-F332-90A0E54B4B72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635621" y="508295"/>
            <a:ext cx="7493618" cy="4833938"/>
          </a:xfrm>
        </p:spPr>
        <p:txBody>
          <a:bodyPr>
            <a:normAutofit/>
          </a:bodyPr>
          <a:lstStyle/>
          <a:p>
            <a:pPr algn="ctr"/>
            <a:endParaRPr lang="en-HR" dirty="0">
              <a:solidFill>
                <a:srgbClr val="FFC000"/>
              </a:solidFill>
            </a:endParaRPr>
          </a:p>
          <a:p>
            <a:pPr algn="ctr"/>
            <a:r>
              <a:rPr lang="en-HR" dirty="0">
                <a:solidFill>
                  <a:srgbClr val="FFC000"/>
                </a:solidFill>
              </a:rPr>
              <a:t>SLIKU O SEBI STVARAMO SAMI.</a:t>
            </a:r>
          </a:p>
          <a:p>
            <a:pPr algn="ctr"/>
            <a:endParaRPr lang="en-HR" dirty="0"/>
          </a:p>
          <a:p>
            <a:pPr algn="ctr"/>
            <a:r>
              <a:rPr lang="en-HR" dirty="0"/>
              <a:t>BAŠ SAD.</a:t>
            </a:r>
          </a:p>
          <a:p>
            <a:pPr algn="ctr"/>
            <a:endParaRPr lang="en-HR" dirty="0"/>
          </a:p>
          <a:p>
            <a:pPr algn="ctr"/>
            <a:r>
              <a:rPr lang="en-HR" dirty="0"/>
              <a:t>BAŠ MI.</a:t>
            </a:r>
          </a:p>
        </p:txBody>
      </p:sp>
    </p:spTree>
    <p:extLst>
      <p:ext uri="{BB962C8B-B14F-4D97-AF65-F5344CB8AC3E}">
        <p14:creationId xmlns:p14="http://schemas.microsoft.com/office/powerpoint/2010/main" val="2215930521"/>
      </p:ext>
    </p:ext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6DA3792-D4C8-96E1-429F-B27613B4FC05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613317" y="1012031"/>
            <a:ext cx="7683190" cy="4833938"/>
          </a:xfrm>
        </p:spPr>
        <p:txBody>
          <a:bodyPr/>
          <a:lstStyle/>
          <a:p>
            <a:pPr algn="ctr"/>
            <a:endParaRPr lang="en-HR" i="1" dirty="0">
              <a:solidFill>
                <a:srgbClr val="FFC000"/>
              </a:solidFill>
            </a:endParaRPr>
          </a:p>
          <a:p>
            <a:pPr algn="ctr"/>
            <a:endParaRPr lang="en-HR" i="1" dirty="0">
              <a:solidFill>
                <a:srgbClr val="FFC000"/>
              </a:solidFill>
            </a:endParaRPr>
          </a:p>
          <a:p>
            <a:pPr algn="ctr"/>
            <a:endParaRPr lang="en-HR" i="1" dirty="0">
              <a:solidFill>
                <a:srgbClr val="FFC000"/>
              </a:solidFill>
            </a:endParaRPr>
          </a:p>
          <a:p>
            <a:pPr algn="ctr"/>
            <a:r>
              <a:rPr lang="en-HR" i="1" dirty="0">
                <a:solidFill>
                  <a:srgbClr val="FFC000"/>
                </a:solidFill>
              </a:rPr>
              <a:t>Hvala na pažnji!</a:t>
            </a:r>
          </a:p>
        </p:txBody>
      </p:sp>
    </p:spTree>
    <p:extLst>
      <p:ext uri="{BB962C8B-B14F-4D97-AF65-F5344CB8AC3E}">
        <p14:creationId xmlns:p14="http://schemas.microsoft.com/office/powerpoint/2010/main" val="2922108024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B773B4A-6427-44CF-BD2B-F1A7418DBDA9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604970" y="798227"/>
            <a:ext cx="8077987" cy="4833938"/>
          </a:xfrm>
        </p:spPr>
        <p:txBody>
          <a:bodyPr>
            <a:normAutofit lnSpcReduction="10000"/>
          </a:bodyPr>
          <a:lstStyle/>
          <a:p>
            <a:r>
              <a:rPr lang="hr-HR" sz="2800" dirty="0">
                <a:solidFill>
                  <a:srgbClr val="FFC000"/>
                </a:solidFill>
              </a:rPr>
              <a:t>Što su odnosi s javnošću?</a:t>
            </a:r>
          </a:p>
          <a:p>
            <a:endParaRPr lang="hr-HR" sz="2800" dirty="0"/>
          </a:p>
          <a:p>
            <a:r>
              <a:rPr lang="hr-HR" sz="2800" dirty="0"/>
              <a:t> </a:t>
            </a:r>
            <a:r>
              <a:rPr lang="hr-HR" sz="2000" dirty="0"/>
              <a:t>1.</a:t>
            </a:r>
            <a:r>
              <a:rPr lang="hr-HR" sz="2800" dirty="0"/>
              <a:t> </a:t>
            </a:r>
            <a:r>
              <a:rPr lang="hr-HR" sz="2000" dirty="0"/>
              <a:t>Alat za kreiranje pozitivnog imidža na tržištu</a:t>
            </a:r>
          </a:p>
          <a:p>
            <a:endParaRPr lang="hr-HR" sz="2000" dirty="0"/>
          </a:p>
          <a:p>
            <a:r>
              <a:rPr lang="hr-HR" sz="2000" dirty="0"/>
              <a:t>  2. Način organizacije kvalitetnijeg i uspješnijeg komuniciranja s publikom</a:t>
            </a:r>
          </a:p>
          <a:p>
            <a:endParaRPr lang="hr-HR" sz="2000" dirty="0"/>
          </a:p>
          <a:p>
            <a:r>
              <a:rPr lang="hr-HR" sz="2000" dirty="0"/>
              <a:t>  3. Planski i dugoročno ostvarenje uspješnih odnosa s različitim    ciljanim javnim skupinama</a:t>
            </a:r>
          </a:p>
          <a:p>
            <a:endParaRPr lang="hr-HR" sz="2000" dirty="0"/>
          </a:p>
          <a:p>
            <a:r>
              <a:rPr lang="hr-HR" sz="2000" dirty="0"/>
              <a:t>4. „Proces strateške komunikacije koja gradi uzajamne korisne odnose između organizacije i javnosti„ </a:t>
            </a:r>
          </a:p>
          <a:p>
            <a:r>
              <a:rPr lang="hr-HR" sz="2000" b="0" dirty="0"/>
              <a:t>               (</a:t>
            </a:r>
            <a:r>
              <a:rPr lang="hr-HR" sz="2000" b="0" dirty="0" err="1"/>
              <a:t>Public</a:t>
            </a:r>
            <a:r>
              <a:rPr lang="hr-HR" sz="2000" b="0" dirty="0"/>
              <a:t> </a:t>
            </a:r>
            <a:r>
              <a:rPr lang="hr-HR" sz="2000" b="0" dirty="0" err="1"/>
              <a:t>Relations</a:t>
            </a:r>
            <a:r>
              <a:rPr lang="hr-HR" sz="2000" b="0" dirty="0"/>
              <a:t> </a:t>
            </a:r>
            <a:r>
              <a:rPr lang="hr-HR" sz="2000" b="0" dirty="0" err="1"/>
              <a:t>Society</a:t>
            </a:r>
            <a:r>
              <a:rPr lang="hr-HR" sz="2000" b="0" dirty="0"/>
              <a:t> </a:t>
            </a:r>
            <a:r>
              <a:rPr lang="hr-HR" sz="2000" b="0" dirty="0" err="1"/>
              <a:t>of</a:t>
            </a:r>
            <a:r>
              <a:rPr lang="hr-HR" sz="2000" b="0" dirty="0"/>
              <a:t> America)</a:t>
            </a:r>
          </a:p>
          <a:p>
            <a:endParaRPr lang="hr-HR" sz="2000" b="0" dirty="0"/>
          </a:p>
          <a:p>
            <a:pPr marL="342900" indent="-342900">
              <a:buFontTx/>
              <a:buChar char="-"/>
            </a:pPr>
            <a:endParaRPr lang="hr-HR" sz="2000" b="0" dirty="0"/>
          </a:p>
        </p:txBody>
      </p:sp>
    </p:spTree>
    <p:extLst>
      <p:ext uri="{BB962C8B-B14F-4D97-AF65-F5344CB8AC3E}">
        <p14:creationId xmlns:p14="http://schemas.microsoft.com/office/powerpoint/2010/main" val="3265378188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B773B4A-6427-44CF-BD2B-F1A7418DBDA9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557562" y="356839"/>
            <a:ext cx="8125396" cy="5275326"/>
          </a:xfrm>
        </p:spPr>
        <p:txBody>
          <a:bodyPr>
            <a:normAutofit lnSpcReduction="10000"/>
          </a:bodyPr>
          <a:lstStyle/>
          <a:p>
            <a:r>
              <a:rPr lang="hr-HR" sz="2800" dirty="0">
                <a:solidFill>
                  <a:srgbClr val="FFC000"/>
                </a:solidFill>
              </a:rPr>
              <a:t>Zadaće PR-a:</a:t>
            </a:r>
          </a:p>
          <a:p>
            <a:endParaRPr lang="hr-HR" sz="2800" dirty="0"/>
          </a:p>
          <a:p>
            <a:pPr marL="457200" indent="-457200">
              <a:buFontTx/>
              <a:buChar char="-"/>
            </a:pPr>
            <a:r>
              <a:rPr lang="hr-HR" sz="2000" dirty="0"/>
              <a:t>Prići svemu s aspekta publike</a:t>
            </a:r>
          </a:p>
          <a:p>
            <a:pPr marL="457200" indent="-457200">
              <a:buFontTx/>
              <a:buChar char="-"/>
            </a:pPr>
            <a:r>
              <a:rPr lang="hr-HR" sz="2000" dirty="0"/>
              <a:t>Pružiti publici osjećaj uključenosti u proces komunikacije</a:t>
            </a:r>
          </a:p>
          <a:p>
            <a:pPr marL="457200" indent="-457200">
              <a:buFontTx/>
              <a:buChar char="-"/>
            </a:pPr>
            <a:r>
              <a:rPr lang="hr-HR" sz="2000" dirty="0"/>
              <a:t>Komunicirati s ljudima, a ne prema njima</a:t>
            </a:r>
          </a:p>
          <a:p>
            <a:pPr marL="457200" indent="-457200">
              <a:buFontTx/>
              <a:buChar char="-"/>
            </a:pPr>
            <a:r>
              <a:rPr lang="hr-HR" sz="2000" dirty="0"/>
              <a:t>Držati dosljednost i kredibilitet na tržištu</a:t>
            </a:r>
          </a:p>
          <a:p>
            <a:pPr marL="457200" indent="-457200">
              <a:buFontTx/>
              <a:buChar char="-"/>
            </a:pPr>
            <a:r>
              <a:rPr lang="hr-HR" sz="2000" dirty="0"/>
              <a:t>Stvoriti interes, kreirati imidž</a:t>
            </a:r>
          </a:p>
          <a:p>
            <a:pPr marL="342900" indent="-342900">
              <a:buFontTx/>
              <a:buChar char="-"/>
            </a:pPr>
            <a:r>
              <a:rPr lang="hr-HR" sz="2000" dirty="0"/>
              <a:t>  Informirati javnost, investitore, partnere, potencijalne kupce,    zaposlenike i klijente na takav način da sami stvore pozitivnu sliku o brendu ili tvrtki</a:t>
            </a:r>
          </a:p>
          <a:p>
            <a:pPr marL="342900" indent="-342900">
              <a:buFontTx/>
              <a:buChar char="-"/>
            </a:pPr>
            <a:r>
              <a:rPr lang="hr-HR" sz="2000" dirty="0"/>
              <a:t> Komunicirati s medijima</a:t>
            </a:r>
          </a:p>
          <a:p>
            <a:pPr marL="342900" indent="-342900">
              <a:buFontTx/>
              <a:buChar char="-"/>
            </a:pPr>
            <a:r>
              <a:rPr lang="hr-HR" sz="2000" dirty="0"/>
              <a:t> Stvarati povoljni stav o tvrtki i ideji da tvrtka radi isključivo u interesu potrošača</a:t>
            </a:r>
          </a:p>
          <a:p>
            <a:pPr marL="342900" indent="-342900">
              <a:buFontTx/>
              <a:buChar char="-"/>
            </a:pPr>
            <a:r>
              <a:rPr lang="hr-HR" sz="2000" dirty="0"/>
              <a:t> Ciljanoj skupini na odgovarajući način plasirati željene informacije</a:t>
            </a:r>
          </a:p>
          <a:p>
            <a:pPr marL="342900" indent="-342900">
              <a:buFontTx/>
              <a:buChar char="-"/>
            </a:pPr>
            <a:endParaRPr lang="hr-HR" sz="2000" dirty="0"/>
          </a:p>
          <a:p>
            <a:pPr marL="342900" indent="-342900">
              <a:buFontTx/>
              <a:buChar char="-"/>
            </a:pPr>
            <a:endParaRPr lang="hr-HR" sz="2000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016474637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B773B4A-6427-44CF-BD2B-F1A7418DBDA9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393097" y="669073"/>
            <a:ext cx="8077987" cy="4694664"/>
          </a:xfrm>
        </p:spPr>
        <p:txBody>
          <a:bodyPr>
            <a:normAutofit fontScale="25000" lnSpcReduction="20000"/>
          </a:bodyPr>
          <a:lstStyle/>
          <a:p>
            <a:pPr algn="ctr"/>
            <a:r>
              <a:rPr lang="hr-HR" sz="11200" dirty="0">
                <a:solidFill>
                  <a:srgbClr val="FFC000"/>
                </a:solidFill>
              </a:rPr>
              <a:t>Odnosi s javnošću nisu isto što i marketing.</a:t>
            </a:r>
          </a:p>
          <a:p>
            <a:pPr algn="ctr"/>
            <a:endParaRPr lang="hr-HR" sz="7400" dirty="0">
              <a:solidFill>
                <a:srgbClr val="FFC000"/>
              </a:solidFill>
            </a:endParaRPr>
          </a:p>
          <a:p>
            <a:pPr algn="ctr"/>
            <a:endParaRPr lang="hr-HR" sz="7400" dirty="0">
              <a:solidFill>
                <a:srgbClr val="FFC000"/>
              </a:solidFill>
            </a:endParaRPr>
          </a:p>
          <a:p>
            <a:pPr algn="ctr"/>
            <a:endParaRPr lang="hr-HR" sz="2800" b="0" dirty="0"/>
          </a:p>
          <a:p>
            <a:r>
              <a:rPr lang="hr-HR" sz="8000" u="sng" dirty="0"/>
              <a:t>MARKETING</a:t>
            </a:r>
          </a:p>
          <a:p>
            <a:r>
              <a:rPr lang="hr-HR" sz="8000" b="0" dirty="0"/>
              <a:t> - Osmišljavanje proizvoda i usluga koji će koristiti  kupcima i motivirati ih na kupnju</a:t>
            </a:r>
          </a:p>
          <a:p>
            <a:r>
              <a:rPr lang="hr-HR" sz="8000" b="0" dirty="0"/>
              <a:t> - Prodaja proizvoda ili usluga</a:t>
            </a:r>
          </a:p>
          <a:p>
            <a:endParaRPr lang="hr-HR" sz="8000" b="0" dirty="0"/>
          </a:p>
          <a:p>
            <a:endParaRPr lang="hr-HR" sz="8000" b="0" dirty="0"/>
          </a:p>
          <a:p>
            <a:r>
              <a:rPr lang="hr-HR" sz="8000" u="sng" dirty="0"/>
              <a:t>ODNOSI S JAVNOŠĆU </a:t>
            </a:r>
          </a:p>
          <a:p>
            <a:r>
              <a:rPr lang="hr-HR" sz="8000" b="0" dirty="0"/>
              <a:t>- Upravljaju reputacijom</a:t>
            </a:r>
          </a:p>
          <a:p>
            <a:r>
              <a:rPr lang="hr-HR" sz="8000" b="0" dirty="0"/>
              <a:t>- Služe marketingu</a:t>
            </a:r>
          </a:p>
          <a:p>
            <a:r>
              <a:rPr lang="hr-HR" sz="8000" b="0" dirty="0"/>
              <a:t>- Stvaraju dobar imidž tvrtke u javnosti i održavaju dobre odnose s publikom</a:t>
            </a:r>
          </a:p>
          <a:p>
            <a:endParaRPr lang="hr-HR" sz="8000" b="0" dirty="0"/>
          </a:p>
          <a:p>
            <a:endParaRPr lang="hr-HR" sz="5500" u="sng" dirty="0"/>
          </a:p>
          <a:p>
            <a:r>
              <a:rPr lang="hr-HR" sz="5500" b="0" dirty="0"/>
              <a:t>.</a:t>
            </a:r>
          </a:p>
          <a:p>
            <a:r>
              <a:rPr lang="hr-HR" sz="2000" b="0" dirty="0"/>
              <a:t>          </a:t>
            </a:r>
          </a:p>
        </p:txBody>
      </p:sp>
    </p:spTree>
    <p:extLst>
      <p:ext uri="{BB962C8B-B14F-4D97-AF65-F5344CB8AC3E}">
        <p14:creationId xmlns:p14="http://schemas.microsoft.com/office/powerpoint/2010/main" val="1503478141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B773B4A-6427-44CF-BD2B-F1A7418DBDA9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604970" y="798227"/>
            <a:ext cx="8077987" cy="4833938"/>
          </a:xfrm>
        </p:spPr>
        <p:txBody>
          <a:bodyPr/>
          <a:lstStyle/>
          <a:p>
            <a:pPr algn="ctr"/>
            <a:endParaRPr lang="hr-HR" dirty="0"/>
          </a:p>
          <a:p>
            <a:pPr algn="ctr"/>
            <a:r>
              <a:rPr lang="hr-HR" sz="3200" b="0" dirty="0"/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09B1623-D7DC-E046-CDB2-1A190F3E319D}"/>
              </a:ext>
            </a:extLst>
          </p:cNvPr>
          <p:cNvSpPr txBox="1"/>
          <p:nvPr/>
        </p:nvSpPr>
        <p:spPr>
          <a:xfrm>
            <a:off x="604970" y="334537"/>
            <a:ext cx="7803050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hr-HR" sz="2400" b="1" dirty="0">
              <a:solidFill>
                <a:schemeClr val="bg1"/>
              </a:solidFill>
            </a:endParaRPr>
          </a:p>
          <a:p>
            <a:r>
              <a:rPr lang="hr-HR" sz="2400" b="1" dirty="0">
                <a:solidFill>
                  <a:schemeClr val="bg1"/>
                </a:solidFill>
              </a:rPr>
              <a:t>Oglas košta, PR može biti besplatan.</a:t>
            </a:r>
          </a:p>
          <a:p>
            <a:endParaRPr lang="hr-HR" sz="2400" b="1" dirty="0">
              <a:solidFill>
                <a:schemeClr val="bg1"/>
              </a:solidFill>
            </a:endParaRPr>
          </a:p>
          <a:p>
            <a:r>
              <a:rPr lang="hr-HR" sz="2400" b="1" dirty="0">
                <a:solidFill>
                  <a:schemeClr val="bg1"/>
                </a:solidFill>
              </a:rPr>
              <a:t>Marketing je prodaja, PR </a:t>
            </a:r>
            <a:r>
              <a:rPr lang="hr-HR" sz="2400" b="1" dirty="0">
                <a:solidFill>
                  <a:srgbClr val="FFC000"/>
                </a:solidFill>
              </a:rPr>
              <a:t>promocija</a:t>
            </a:r>
            <a:r>
              <a:rPr lang="hr-HR" sz="2400" b="1" dirty="0">
                <a:solidFill>
                  <a:schemeClr val="bg1"/>
                </a:solidFill>
              </a:rPr>
              <a:t>.</a:t>
            </a:r>
          </a:p>
          <a:p>
            <a:endParaRPr lang="hr-HR" sz="2400" b="1" dirty="0">
              <a:solidFill>
                <a:schemeClr val="bg1"/>
              </a:solidFill>
            </a:endParaRPr>
          </a:p>
          <a:p>
            <a:r>
              <a:rPr lang="hr-HR" sz="2400" b="1" dirty="0">
                <a:solidFill>
                  <a:schemeClr val="bg1"/>
                </a:solidFill>
              </a:rPr>
              <a:t>Marketing je kratkoročan, odnosi s javnošću dugoročan proces.</a:t>
            </a:r>
          </a:p>
          <a:p>
            <a:endParaRPr lang="hr-HR" sz="2400" b="1" dirty="0">
              <a:solidFill>
                <a:schemeClr val="bg1"/>
              </a:solidFill>
            </a:endParaRPr>
          </a:p>
          <a:p>
            <a:endParaRPr lang="hr-HR" sz="2400" b="1" dirty="0">
              <a:solidFill>
                <a:schemeClr val="bg1"/>
              </a:solidFill>
            </a:endParaRPr>
          </a:p>
          <a:p>
            <a:r>
              <a:rPr lang="hr-HR" sz="2400" b="1" dirty="0">
                <a:solidFill>
                  <a:schemeClr val="bg1"/>
                </a:solidFill>
              </a:rPr>
              <a:t>Marketing nastoji postići trenutni, opipljivi prodajni uspjeh, </a:t>
            </a:r>
          </a:p>
          <a:p>
            <a:r>
              <a:rPr lang="hr-HR" sz="2400" b="1" dirty="0">
                <a:solidFill>
                  <a:schemeClr val="bg1"/>
                </a:solidFill>
              </a:rPr>
              <a:t>PR je </a:t>
            </a:r>
            <a:r>
              <a:rPr lang="hr-HR" sz="2400" b="1" dirty="0">
                <a:solidFill>
                  <a:srgbClr val="FFC000"/>
                </a:solidFill>
              </a:rPr>
              <a:t>dugoročna investicija, dobar današnji temelj za buduća postignuća.</a:t>
            </a:r>
            <a:endParaRPr lang="en-HR" sz="2400" b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7132588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3297B85-61E0-CC59-90D9-89B41C0715D2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604971" y="798227"/>
            <a:ext cx="8148736" cy="4833938"/>
          </a:xfrm>
        </p:spPr>
        <p:txBody>
          <a:bodyPr>
            <a:normAutofit/>
          </a:bodyPr>
          <a:lstStyle/>
          <a:p>
            <a:r>
              <a:rPr lang="en-HR" sz="2400" dirty="0"/>
              <a:t>Odnosi s javnošću, da bi postigli cilj, koriste se:</a:t>
            </a:r>
          </a:p>
          <a:p>
            <a:endParaRPr lang="en-HR" sz="2400" dirty="0"/>
          </a:p>
          <a:p>
            <a:pPr marL="342900" indent="-342900">
              <a:buFontTx/>
              <a:buChar char="-"/>
            </a:pPr>
            <a:r>
              <a:rPr lang="en-GB" sz="2400" dirty="0" err="1"/>
              <a:t>Objavama</a:t>
            </a:r>
            <a:r>
              <a:rPr lang="en-GB" sz="2400" dirty="0"/>
              <a:t> u t</a:t>
            </a:r>
            <a:r>
              <a:rPr lang="en-HR" sz="2400" dirty="0"/>
              <a:t>iskovnim </a:t>
            </a:r>
            <a:r>
              <a:rPr lang="en-GB" sz="2400" dirty="0" err="1"/>
              <a:t>i</a:t>
            </a:r>
            <a:r>
              <a:rPr lang="en-GB" sz="2400" dirty="0"/>
              <a:t> </a:t>
            </a:r>
            <a:r>
              <a:rPr lang="en-HR" sz="2400" dirty="0"/>
              <a:t>elektroničlim medijima</a:t>
            </a:r>
          </a:p>
          <a:p>
            <a:pPr marL="342900" indent="-342900">
              <a:buFontTx/>
              <a:buChar char="-"/>
            </a:pPr>
            <a:endParaRPr lang="en-HR" sz="2400" dirty="0"/>
          </a:p>
          <a:p>
            <a:pPr marL="342900" indent="-342900">
              <a:buFontTx/>
              <a:buChar char="-"/>
            </a:pPr>
            <a:r>
              <a:rPr lang="en-GB" sz="2400" dirty="0"/>
              <a:t>I</a:t>
            </a:r>
            <a:r>
              <a:rPr lang="en-HR" sz="2400" dirty="0"/>
              <a:t>ntervjuima</a:t>
            </a:r>
          </a:p>
          <a:p>
            <a:pPr marL="342900" indent="-342900">
              <a:buFontTx/>
              <a:buChar char="-"/>
            </a:pPr>
            <a:endParaRPr lang="en-HR" sz="2400" dirty="0"/>
          </a:p>
          <a:p>
            <a:pPr marL="342900" indent="-342900">
              <a:buFontTx/>
              <a:buChar char="-"/>
            </a:pPr>
            <a:r>
              <a:rPr lang="en-GB" sz="2400" dirty="0">
                <a:solidFill>
                  <a:srgbClr val="FFC000"/>
                </a:solidFill>
              </a:rPr>
              <a:t>D</a:t>
            </a:r>
            <a:r>
              <a:rPr lang="en-HR" sz="2400" dirty="0">
                <a:solidFill>
                  <a:srgbClr val="FFC000"/>
                </a:solidFill>
              </a:rPr>
              <a:t>ruštvenim mrežama</a:t>
            </a:r>
          </a:p>
          <a:p>
            <a:pPr marL="342900" indent="-342900">
              <a:buFontTx/>
              <a:buChar char="-"/>
            </a:pPr>
            <a:endParaRPr lang="en-HR" sz="2400" dirty="0">
              <a:solidFill>
                <a:srgbClr val="FFC000"/>
              </a:solidFill>
            </a:endParaRPr>
          </a:p>
          <a:p>
            <a:pPr marL="342900" indent="-342900">
              <a:buFontTx/>
              <a:buChar char="-"/>
            </a:pPr>
            <a:r>
              <a:rPr lang="en-GB" sz="2400" dirty="0"/>
              <a:t>S</a:t>
            </a:r>
            <a:r>
              <a:rPr lang="en-HR" sz="2400" dirty="0"/>
              <a:t>vim drugim kanalima komunikacije između tvrtke </a:t>
            </a:r>
            <a:r>
              <a:rPr lang="en-GB" sz="2400" dirty="0" err="1"/>
              <a:t>i</a:t>
            </a:r>
            <a:r>
              <a:rPr lang="en-HR" sz="2400" dirty="0"/>
              <a:t> publike</a:t>
            </a:r>
          </a:p>
          <a:p>
            <a:pPr marL="342900" indent="-342900">
              <a:buFontTx/>
              <a:buChar char="-"/>
            </a:pPr>
            <a:endParaRPr lang="en-HR" sz="2400" dirty="0"/>
          </a:p>
        </p:txBody>
      </p:sp>
    </p:spTree>
    <p:extLst>
      <p:ext uri="{BB962C8B-B14F-4D97-AF65-F5344CB8AC3E}">
        <p14:creationId xmlns:p14="http://schemas.microsoft.com/office/powerpoint/2010/main" val="2669918919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6CAA343-35EC-2A2E-6F27-1E6BB6F96546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46049" y="619808"/>
            <a:ext cx="8184994" cy="4833938"/>
          </a:xfrm>
        </p:spPr>
        <p:txBody>
          <a:bodyPr/>
          <a:lstStyle/>
          <a:p>
            <a:pPr algn="ctr"/>
            <a:endParaRPr lang="en-HR" dirty="0">
              <a:solidFill>
                <a:srgbClr val="FFC000"/>
              </a:solidFill>
            </a:endParaRPr>
          </a:p>
          <a:p>
            <a:pPr algn="ctr"/>
            <a:r>
              <a:rPr lang="en-HR" dirty="0">
                <a:solidFill>
                  <a:srgbClr val="FFC000"/>
                </a:solidFill>
              </a:rPr>
              <a:t>Umijeće je znati iskoristiti situaciju </a:t>
            </a:r>
            <a:r>
              <a:rPr lang="en-GB" dirty="0">
                <a:solidFill>
                  <a:srgbClr val="FFC000"/>
                </a:solidFill>
              </a:rPr>
              <a:t>i</a:t>
            </a:r>
            <a:r>
              <a:rPr lang="en-HR" dirty="0">
                <a:solidFill>
                  <a:srgbClr val="FFC000"/>
                </a:solidFill>
              </a:rPr>
              <a:t> plasirati je da bude zanimljiva medijima, ali uvijek u našu korist.</a:t>
            </a:r>
          </a:p>
          <a:p>
            <a:endParaRPr lang="en-HR" dirty="0"/>
          </a:p>
        </p:txBody>
      </p:sp>
    </p:spTree>
    <p:extLst>
      <p:ext uri="{BB962C8B-B14F-4D97-AF65-F5344CB8AC3E}">
        <p14:creationId xmlns:p14="http://schemas.microsoft.com/office/powerpoint/2010/main" val="3533737538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90F0452-4430-89CE-1007-BE1F6A1DFAF9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1159727" y="775925"/>
            <a:ext cx="7270595" cy="4833938"/>
          </a:xfrm>
        </p:spPr>
        <p:txBody>
          <a:bodyPr/>
          <a:lstStyle/>
          <a:p>
            <a:r>
              <a:rPr lang="en-HR" sz="2800" dirty="0"/>
              <a:t>Kako to postići:</a:t>
            </a:r>
          </a:p>
          <a:p>
            <a:endParaRPr lang="en-HR" sz="2800" dirty="0"/>
          </a:p>
          <a:p>
            <a:r>
              <a:rPr lang="en-HR" sz="2000" dirty="0"/>
              <a:t>- Otvorenim informacijama</a:t>
            </a:r>
          </a:p>
          <a:p>
            <a:r>
              <a:rPr lang="en-HR" sz="2000" dirty="0"/>
              <a:t>   (</a:t>
            </a:r>
            <a:r>
              <a:rPr lang="en-HR" sz="2000" b="0" dirty="0"/>
              <a:t>ali ciljano: npr. </a:t>
            </a:r>
            <a:r>
              <a:rPr lang="en-GB" sz="2000" b="0" dirty="0"/>
              <a:t>I</a:t>
            </a:r>
            <a:r>
              <a:rPr lang="en-HR" sz="2000" b="0" dirty="0"/>
              <a:t>sticati postignuća, ne spominjati pogreške)</a:t>
            </a:r>
          </a:p>
          <a:p>
            <a:endParaRPr lang="en-HR" sz="2000" b="0" dirty="0"/>
          </a:p>
          <a:p>
            <a:r>
              <a:rPr lang="en-HR" sz="2000" b="0" dirty="0"/>
              <a:t>- </a:t>
            </a:r>
            <a:r>
              <a:rPr lang="en-GB" sz="2000" dirty="0"/>
              <a:t>O</a:t>
            </a:r>
            <a:r>
              <a:rPr lang="en-HR" sz="2000" dirty="0"/>
              <a:t>slanjanjem na masovnu svijest </a:t>
            </a:r>
          </a:p>
          <a:p>
            <a:r>
              <a:rPr lang="en-HR" sz="2000" b="0" dirty="0"/>
              <a:t>   (isticati ono što publika želi čuti</a:t>
            </a:r>
            <a:r>
              <a:rPr lang="en-HR" sz="2800" b="0" dirty="0"/>
              <a:t>) </a:t>
            </a:r>
          </a:p>
          <a:p>
            <a:endParaRPr lang="en-HR" sz="2800" b="0" dirty="0"/>
          </a:p>
          <a:p>
            <a:r>
              <a:rPr lang="en-GB" sz="2000" dirty="0"/>
              <a:t>- I</a:t>
            </a:r>
            <a:r>
              <a:rPr lang="en-HR" sz="2000" dirty="0"/>
              <a:t>zbjegavanjem subjektivni pristup</a:t>
            </a:r>
          </a:p>
          <a:p>
            <a:r>
              <a:rPr lang="en-HR" sz="2000" b="0" dirty="0"/>
              <a:t>  (koristiti općeprihvatljiva mjesta  da bi  infromacija bila prihvaćena od velikog broja ljudi)</a:t>
            </a:r>
          </a:p>
          <a:p>
            <a:pPr marL="457200" indent="-457200">
              <a:buFontTx/>
              <a:buChar char="-"/>
            </a:pPr>
            <a:endParaRPr lang="en-HR" sz="2800" b="0" dirty="0"/>
          </a:p>
        </p:txBody>
      </p:sp>
    </p:spTree>
    <p:extLst>
      <p:ext uri="{BB962C8B-B14F-4D97-AF65-F5344CB8AC3E}">
        <p14:creationId xmlns:p14="http://schemas.microsoft.com/office/powerpoint/2010/main" val="267243283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9DE411E-A41B-4C4F-7C44-53F3272FC62A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12595" y="619807"/>
            <a:ext cx="8541833" cy="4833938"/>
          </a:xfrm>
        </p:spPr>
        <p:txBody>
          <a:bodyPr/>
          <a:lstStyle/>
          <a:p>
            <a:pPr algn="ctr"/>
            <a:endParaRPr lang="en-HR" dirty="0">
              <a:solidFill>
                <a:srgbClr val="FFC000"/>
              </a:solidFill>
            </a:endParaRPr>
          </a:p>
          <a:p>
            <a:pPr algn="ctr"/>
            <a:endParaRPr lang="en-HR" dirty="0">
              <a:solidFill>
                <a:srgbClr val="FFC000"/>
              </a:solidFill>
            </a:endParaRPr>
          </a:p>
          <a:p>
            <a:pPr algn="ctr"/>
            <a:r>
              <a:rPr lang="en-HR" sz="4800" dirty="0">
                <a:solidFill>
                  <a:srgbClr val="FFC000"/>
                </a:solidFill>
              </a:rPr>
              <a:t>“SAMI STVARAMO VLASTITU POPULARNOST”</a:t>
            </a:r>
          </a:p>
        </p:txBody>
      </p:sp>
    </p:spTree>
    <p:extLst>
      <p:ext uri="{BB962C8B-B14F-4D97-AF65-F5344CB8AC3E}">
        <p14:creationId xmlns:p14="http://schemas.microsoft.com/office/powerpoint/2010/main" val="2757311815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588</Words>
  <Application>Microsoft Macintosh PowerPoint</Application>
  <PresentationFormat>On-screen Show (4:3)</PresentationFormat>
  <Paragraphs>126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Ivan Miškulin</dc:creator>
  <cp:lastModifiedBy>Karmela Vukov-Colić</cp:lastModifiedBy>
  <cp:revision>4</cp:revision>
  <dcterms:created xsi:type="dcterms:W3CDTF">2022-03-30T11:15:12Z</dcterms:created>
  <dcterms:modified xsi:type="dcterms:W3CDTF">2022-06-11T07:42:18Z</dcterms:modified>
</cp:coreProperties>
</file>